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65" r:id="rId4"/>
    <p:sldId id="266" r:id="rId5"/>
    <p:sldId id="267" r:id="rId6"/>
    <p:sldId id="268" r:id="rId7"/>
    <p:sldId id="269" r:id="rId8"/>
    <p:sldId id="270" r:id="rId9"/>
    <p:sldId id="271" r:id="rId10"/>
    <p:sldId id="272" r:id="rId11"/>
    <p:sldId id="273" r:id="rId12"/>
    <p:sldId id="274" r:id="rId13"/>
    <p:sldId id="275" r:id="rId14"/>
    <p:sldId id="258" r:id="rId15"/>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5E2B"/>
    <a:srgbClr val="2A3719"/>
    <a:srgbClr val="051D0F"/>
    <a:srgbClr val="168F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50000"/>
  </p:normalViewPr>
  <p:slideViewPr>
    <p:cSldViewPr snapToGrid="0" snapToObjects="1">
      <p:cViewPr varScale="1">
        <p:scale>
          <a:sx n="85" d="100"/>
          <a:sy n="85" d="100"/>
        </p:scale>
        <p:origin x="13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17/03/2022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250518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17/03/2022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343200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Clic para editar título</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17/03/2022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31273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17/03/2022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40426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Clic para editar título</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C4412281-1AA8-CE4A-A554-8B9E186C39A7}" type="datetimeFigureOut">
              <a:rPr lang="es-ES_tradnl" smtClean="0"/>
              <a:t>17/03/2022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60331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4412281-1AA8-CE4A-A554-8B9E186C39A7}" type="datetimeFigureOut">
              <a:rPr lang="es-ES_tradnl" smtClean="0"/>
              <a:t>17/03/2022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61830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Clic para editar título</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4412281-1AA8-CE4A-A554-8B9E186C39A7}" type="datetimeFigureOut">
              <a:rPr lang="es-ES_tradnl" smtClean="0"/>
              <a:t>17/03/2022</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92186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Date Placeholder 2"/>
          <p:cNvSpPr>
            <a:spLocks noGrp="1"/>
          </p:cNvSpPr>
          <p:nvPr>
            <p:ph type="dt" sz="half" idx="10"/>
          </p:nvPr>
        </p:nvSpPr>
        <p:spPr/>
        <p:txBody>
          <a:bodyPr/>
          <a:lstStyle/>
          <a:p>
            <a:fld id="{C4412281-1AA8-CE4A-A554-8B9E186C39A7}" type="datetimeFigureOut">
              <a:rPr lang="es-ES_tradnl" smtClean="0"/>
              <a:t>17/03/2022</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79716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12281-1AA8-CE4A-A554-8B9E186C39A7}" type="datetimeFigureOut">
              <a:rPr lang="es-ES_tradnl" smtClean="0"/>
              <a:t>17/03/2022</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640459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C4412281-1AA8-CE4A-A554-8B9E186C39A7}" type="datetimeFigureOut">
              <a:rPr lang="es-ES_tradnl" smtClean="0"/>
              <a:t>17/03/2022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00671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Arrastre la imagen al marcador de posición o haga clic en el icono para agregar</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C4412281-1AA8-CE4A-A554-8B9E186C39A7}" type="datetimeFigureOut">
              <a:rPr lang="es-ES_tradnl" smtClean="0"/>
              <a:t>17/03/2022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90511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Clic para editar título</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12281-1AA8-CE4A-A554-8B9E186C39A7}" type="datetimeFigureOut">
              <a:rPr lang="es-ES_tradnl" smtClean="0"/>
              <a:t>17/03/2022</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4200859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_tradnl"/>
          </a:p>
        </p:txBody>
      </p:sp>
      <p:sp>
        <p:nvSpPr>
          <p:cNvPr id="3" name="Subtítulo 2"/>
          <p:cNvSpPr>
            <a:spLocks noGrp="1"/>
          </p:cNvSpPr>
          <p:nvPr>
            <p:ph type="subTitle" idx="1"/>
          </p:nvPr>
        </p:nvSpPr>
        <p:spPr/>
        <p:txBody>
          <a:bodyPr/>
          <a:lstStyle/>
          <a:p>
            <a:endParaRPr lang="es-ES_tradnl"/>
          </a:p>
        </p:txBody>
      </p:sp>
      <p:pic>
        <p:nvPicPr>
          <p:cNvPr id="5" name="Imagen 4">
            <a:extLst>
              <a:ext uri="{FF2B5EF4-FFF2-40B4-BE49-F238E27FC236}">
                <a16:creationId xmlns:a16="http://schemas.microsoft.com/office/drawing/2014/main" id="{5FFB6391-6E0F-4046-8A48-6EF5423E2749}"/>
              </a:ext>
            </a:extLst>
          </p:cNvPr>
          <p:cNvPicPr>
            <a:picLocks noChangeAspect="1"/>
          </p:cNvPicPr>
          <p:nvPr/>
        </p:nvPicPr>
        <p:blipFill>
          <a:blip r:embed="rId2"/>
          <a:stretch>
            <a:fillRect/>
          </a:stretch>
        </p:blipFill>
        <p:spPr>
          <a:xfrm>
            <a:off x="-1" y="0"/>
            <a:ext cx="12192000" cy="6858000"/>
          </a:xfrm>
          <a:prstGeom prst="rect">
            <a:avLst/>
          </a:prstGeom>
        </p:spPr>
      </p:pic>
      <p:sp>
        <p:nvSpPr>
          <p:cNvPr id="4" name="Rectángulo 3">
            <a:extLst>
              <a:ext uri="{FF2B5EF4-FFF2-40B4-BE49-F238E27FC236}">
                <a16:creationId xmlns:a16="http://schemas.microsoft.com/office/drawing/2014/main" id="{5772D2E0-88E4-4D0F-965D-0D72B4688EDF}"/>
              </a:ext>
            </a:extLst>
          </p:cNvPr>
          <p:cNvSpPr/>
          <p:nvPr/>
        </p:nvSpPr>
        <p:spPr>
          <a:xfrm>
            <a:off x="1524000" y="1122363"/>
            <a:ext cx="8703365" cy="5262979"/>
          </a:xfrm>
          <a:prstGeom prst="rect">
            <a:avLst/>
          </a:prstGeom>
          <a:noFill/>
        </p:spPr>
        <p:txBody>
          <a:bodyPr wrap="square" lIns="91440" tIns="45720" rIns="91440" bIns="45720">
            <a:spAutoFit/>
          </a:bodyPr>
          <a:lstStyle/>
          <a:p>
            <a:pPr algn="ctr"/>
            <a:r>
              <a:rPr lang="es-ES" sz="3200" b="0" cap="none" spc="0" dirty="0">
                <a:ln w="0"/>
                <a:solidFill>
                  <a:srgbClr val="485E2B"/>
                </a:solidFill>
                <a:latin typeface="Times New Roman" panose="02020603050405020304" pitchFamily="18" charset="0"/>
                <a:cs typeface="Times New Roman" panose="02020603050405020304" pitchFamily="18" charset="0"/>
              </a:rPr>
              <a:t>Autómata Resaltador de Sintaxis de Código en Python</a:t>
            </a:r>
          </a:p>
          <a:p>
            <a:pPr algn="ctr"/>
            <a:endParaRPr lang="es-ES" sz="360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s-ES" sz="200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Marcos Duván Nítola Rodríguez</a:t>
            </a:r>
          </a:p>
          <a:p>
            <a:pPr algn="ctr"/>
            <a:r>
              <a:rPr lang="es-ES" sz="200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Jefersson Alejandro Galeano</a:t>
            </a:r>
          </a:p>
          <a:p>
            <a:pPr algn="ctr"/>
            <a:r>
              <a:rPr lang="es-ES" sz="2000" b="0" cap="none" spc="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Diego </a:t>
            </a:r>
            <a:r>
              <a:rPr lang="es-ES" sz="200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Andrés Toscano Zabala</a:t>
            </a:r>
          </a:p>
          <a:p>
            <a:pPr algn="ctr"/>
            <a:endParaRPr lang="es-ES" sz="200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s-ES" sz="200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Mtro. Luis Carlos Guayacán</a:t>
            </a:r>
          </a:p>
          <a:p>
            <a:pPr algn="ctr"/>
            <a:endParaRPr lang="es-ES" sz="200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s-ES" sz="200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Autómatas y Lenguajes Formales</a:t>
            </a:r>
          </a:p>
          <a:p>
            <a:pPr algn="ctr"/>
            <a:r>
              <a:rPr lang="es-ES" sz="200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Universidad Industrial de Santander</a:t>
            </a:r>
          </a:p>
          <a:p>
            <a:pPr algn="ctr"/>
            <a:r>
              <a:rPr lang="es-ES" sz="200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Bucaramanga, Colombia</a:t>
            </a:r>
          </a:p>
          <a:p>
            <a:pPr algn="ctr"/>
            <a:r>
              <a:rPr lang="es-ES" sz="200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Marzo 18, 2022</a:t>
            </a:r>
          </a:p>
          <a:p>
            <a:pPr algn="ctr"/>
            <a:endParaRPr lang="es-ES" sz="3600" b="0" cap="none" spc="0" dirty="0">
              <a:ln w="0"/>
              <a:solidFill>
                <a:srgbClr val="485E2B"/>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380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488734"/>
            <a:ext cx="8929255" cy="893473"/>
          </a:xfrm>
        </p:spPr>
        <p:txBody>
          <a:bodyPr>
            <a:normAutofit/>
          </a:bodyPr>
          <a:lstStyle/>
          <a:p>
            <a:r>
              <a:rPr lang="es-ES_tradnl" sz="5400" dirty="0">
                <a:solidFill>
                  <a:srgbClr val="485E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Resultados</a:t>
            </a:r>
          </a:p>
        </p:txBody>
      </p:sp>
      <p:sp>
        <p:nvSpPr>
          <p:cNvPr id="5" name="Rectángulo 4">
            <a:extLst>
              <a:ext uri="{FF2B5EF4-FFF2-40B4-BE49-F238E27FC236}">
                <a16:creationId xmlns:a16="http://schemas.microsoft.com/office/drawing/2014/main" id="{01F964E6-934F-4FB8-8DE9-06CFBA2F2646}"/>
              </a:ext>
            </a:extLst>
          </p:cNvPr>
          <p:cNvSpPr/>
          <p:nvPr/>
        </p:nvSpPr>
        <p:spPr>
          <a:xfrm>
            <a:off x="1246909" y="1662689"/>
            <a:ext cx="9698182" cy="523220"/>
          </a:xfrm>
          <a:prstGeom prst="rect">
            <a:avLst/>
          </a:prstGeom>
          <a:noFill/>
        </p:spPr>
        <p:txBody>
          <a:bodyPr wrap="square" lIns="91440" tIns="45720" rIns="91440" bIns="45720">
            <a:spAutoFit/>
          </a:bodyPr>
          <a:lstStyle/>
          <a:p>
            <a:pPr algn="just"/>
            <a:r>
              <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90362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631372" y="488734"/>
            <a:ext cx="8929255" cy="893473"/>
          </a:xfrm>
        </p:spPr>
        <p:txBody>
          <a:bodyPr>
            <a:normAutofit/>
          </a:bodyPr>
          <a:lstStyle/>
          <a:p>
            <a:r>
              <a:rPr lang="es-ES_tradnl" sz="5400" dirty="0">
                <a:solidFill>
                  <a:srgbClr val="485E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Estado del Arte</a:t>
            </a:r>
          </a:p>
        </p:txBody>
      </p:sp>
      <p:sp>
        <p:nvSpPr>
          <p:cNvPr id="4" name="Rectángulo 3">
            <a:extLst>
              <a:ext uri="{FF2B5EF4-FFF2-40B4-BE49-F238E27FC236}">
                <a16:creationId xmlns:a16="http://schemas.microsoft.com/office/drawing/2014/main" id="{0529012E-F109-49EF-9E46-65E3B96425C4}"/>
              </a:ext>
            </a:extLst>
          </p:cNvPr>
          <p:cNvSpPr/>
          <p:nvPr/>
        </p:nvSpPr>
        <p:spPr>
          <a:xfrm>
            <a:off x="1007918" y="1922333"/>
            <a:ext cx="10193482" cy="3416320"/>
          </a:xfrm>
          <a:prstGeom prst="rect">
            <a:avLst/>
          </a:prstGeom>
          <a:noFill/>
        </p:spPr>
        <p:txBody>
          <a:bodyPr wrap="square" lIns="91440" tIns="45720" rIns="91440" bIns="45720">
            <a:spAutoFit/>
          </a:bodyPr>
          <a:lstStyle/>
          <a:p>
            <a:pPr algn="just"/>
            <a:r>
              <a:rPr lang="es-ES_tradnl"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 respecto a los trabajos realizados </a:t>
            </a:r>
            <a:r>
              <a:rPr lang="es-ES_tradnl"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para </a:t>
            </a:r>
            <a:r>
              <a:rPr lang="es-ES_tradnl"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analizar el código, el proyecto con análisis gramático de expresiones matemáticas de LaTeX a Python y viceversa, el cual recurre a las expresiones regulares para convertirlo a código computable, algo que no es un proceso tan exacto.</a:t>
            </a:r>
          </a:p>
          <a:p>
            <a:pPr algn="just"/>
            <a:endParaRPr lang="es-ES_tradnl"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r>
              <a:rPr lang="es-ES_tradnl"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Esta implementación puede presentar un rendimiento lento e imprecisión al analizar el código, debido a esto, esto es mejor usar un número limitado de líneas a descomponer para poder sincronizar la lectura de un archivo o código y que de esta manera, la respuesta sea más rápida y precisa.</a:t>
            </a:r>
          </a:p>
        </p:txBody>
      </p:sp>
    </p:spTree>
    <p:extLst>
      <p:ext uri="{BB962C8B-B14F-4D97-AF65-F5344CB8AC3E}">
        <p14:creationId xmlns:p14="http://schemas.microsoft.com/office/powerpoint/2010/main" val="223248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488734"/>
            <a:ext cx="8929255" cy="893473"/>
          </a:xfrm>
        </p:spPr>
        <p:txBody>
          <a:bodyPr>
            <a:normAutofit/>
          </a:bodyPr>
          <a:lstStyle/>
          <a:p>
            <a:r>
              <a:rPr lang="es-ES_tradnl" sz="5400" dirty="0">
                <a:solidFill>
                  <a:srgbClr val="485E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Conclusiones y Trabajo Futuro</a:t>
            </a:r>
          </a:p>
        </p:txBody>
      </p:sp>
      <p:sp>
        <p:nvSpPr>
          <p:cNvPr id="5" name="Rectángulo 4">
            <a:extLst>
              <a:ext uri="{FF2B5EF4-FFF2-40B4-BE49-F238E27FC236}">
                <a16:creationId xmlns:a16="http://schemas.microsoft.com/office/drawing/2014/main" id="{01F964E6-934F-4FB8-8DE9-06CFBA2F2646}"/>
              </a:ext>
            </a:extLst>
          </p:cNvPr>
          <p:cNvSpPr/>
          <p:nvPr/>
        </p:nvSpPr>
        <p:spPr>
          <a:xfrm>
            <a:off x="1007918" y="1662689"/>
            <a:ext cx="10193482" cy="4154984"/>
          </a:xfrm>
          <a:prstGeom prst="rect">
            <a:avLst/>
          </a:prstGeom>
          <a:noFill/>
        </p:spPr>
        <p:txBody>
          <a:bodyPr wrap="square" lIns="91440" tIns="45720" rIns="91440" bIns="45720">
            <a:spAutoFit/>
          </a:bodyPr>
          <a:lstStyle/>
          <a:p>
            <a:pPr marL="514350" indent="-514350" algn="just">
              <a:buFont typeface="Wingdings" panose="05000000000000000000" pitchFamily="2" charset="2"/>
              <a:buChar char="ü"/>
            </a:pPr>
            <a:r>
              <a:rPr lang="es-ES_tradnl"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Los métodos empleados para la realización del autómata fueron los correctos, permitiendo un funcionamiento adecuado y garantizando la aplicación de los conceptos adquiridos en el curso.</a:t>
            </a:r>
          </a:p>
          <a:p>
            <a:pPr marL="514350" indent="-514350" algn="just">
              <a:buFont typeface="Wingdings" panose="05000000000000000000" pitchFamily="2" charset="2"/>
              <a:buChar char="ü"/>
            </a:pPr>
            <a:endParaRPr lang="es-ES_tradnl"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514350" indent="-514350" algn="just">
              <a:buFont typeface="Wingdings" panose="05000000000000000000" pitchFamily="2" charset="2"/>
              <a:buChar char="ü"/>
            </a:pPr>
            <a:r>
              <a:rPr lang="es-ES_tradnl"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Aplicar el proceso de resaltar la sintaxis de un código plano beneficia la comprensión por parte de los programadores, lo que evidencia que es una implementación muy útil de realizar con autómatas.</a:t>
            </a:r>
          </a:p>
          <a:p>
            <a:pPr marL="514350" indent="-514350" algn="just">
              <a:buFont typeface="Wingdings" panose="05000000000000000000" pitchFamily="2" charset="2"/>
              <a:buChar char="ü"/>
            </a:pPr>
            <a:endParaRPr lang="es-ES_tradnl"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514350" indent="-514350" algn="just">
              <a:buFont typeface="Wingdings" panose="05000000000000000000" pitchFamily="2" charset="2"/>
              <a:buChar char="ü"/>
            </a:pPr>
            <a:r>
              <a:rPr lang="es-ES_tradnl"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Es posible personalizar de qué color se quiere determinado carácter, permitiendo que al momento de programar un autómata resaltador de texto se le puedan asignar el patrón deseado a cada uno de los caracteres.</a:t>
            </a:r>
            <a:endParaRPr lang="es-ES_tradnl"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6120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488734"/>
            <a:ext cx="8929255" cy="893473"/>
          </a:xfrm>
        </p:spPr>
        <p:txBody>
          <a:bodyPr>
            <a:normAutofit/>
          </a:bodyPr>
          <a:lstStyle/>
          <a:p>
            <a:r>
              <a:rPr lang="es-ES_tradnl" sz="5400" dirty="0">
                <a:solidFill>
                  <a:srgbClr val="485E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Conclusiones y Trabajo Futuro</a:t>
            </a:r>
          </a:p>
        </p:txBody>
      </p:sp>
      <p:sp>
        <p:nvSpPr>
          <p:cNvPr id="5" name="Rectángulo 4">
            <a:extLst>
              <a:ext uri="{FF2B5EF4-FFF2-40B4-BE49-F238E27FC236}">
                <a16:creationId xmlns:a16="http://schemas.microsoft.com/office/drawing/2014/main" id="{01F964E6-934F-4FB8-8DE9-06CFBA2F2646}"/>
              </a:ext>
            </a:extLst>
          </p:cNvPr>
          <p:cNvSpPr/>
          <p:nvPr/>
        </p:nvSpPr>
        <p:spPr>
          <a:xfrm>
            <a:off x="1246909" y="1662689"/>
            <a:ext cx="9698182" cy="3046988"/>
          </a:xfrm>
          <a:prstGeom prst="rect">
            <a:avLst/>
          </a:prstGeom>
          <a:noFill/>
        </p:spPr>
        <p:txBody>
          <a:bodyPr wrap="square" lIns="91440" tIns="45720" rIns="91440" bIns="45720">
            <a:spAutoFit/>
          </a:bodyPr>
          <a:lstStyle/>
          <a:p>
            <a:pPr marL="457200" indent="-457200" algn="just">
              <a:buFont typeface="Wingdings" panose="05000000000000000000" pitchFamily="2" charset="2"/>
              <a:buChar char="ü"/>
            </a:pPr>
            <a:r>
              <a:rPr lang="es-ES_tradnl"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El hecho de resaltar la sintaxis por medio de autómatas no deterministas nos facilita reconocer los patrones de texto para realizar este procedimiento y ejecutarlo con facilidad.</a:t>
            </a:r>
          </a:p>
          <a:p>
            <a:pPr marL="457200" indent="-457200" algn="just">
              <a:buFont typeface="Wingdings" panose="05000000000000000000" pitchFamily="2" charset="2"/>
              <a:buChar char="ü"/>
            </a:pPr>
            <a:endParaRPr lang="es-ES_tradnl"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ü"/>
            </a:pPr>
            <a:r>
              <a:rPr lang="es-ES_tradnl"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Para trabajos futuros, nos centraremos más en la exactitud del resaltado de la sintaxis y en mejorar el rendimiento del proceso, procurando analizar el área visible en el lenguaje al momento de programar y no abarcar todo al mismo tiempo, permitiendo así la sincronización.</a:t>
            </a:r>
            <a:endParaRPr lang="es-ES_tradnl"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221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_tradnl"/>
          </a:p>
        </p:txBody>
      </p:sp>
      <p:sp>
        <p:nvSpPr>
          <p:cNvPr id="3" name="Subtítulo 2"/>
          <p:cNvSpPr>
            <a:spLocks noGrp="1"/>
          </p:cNvSpPr>
          <p:nvPr>
            <p:ph type="subTitle" idx="1"/>
          </p:nvPr>
        </p:nvSpPr>
        <p:spPr/>
        <p:txBody>
          <a:bodyPr/>
          <a:lstStyle/>
          <a:p>
            <a:endParaRPr lang="es-ES_tradnl"/>
          </a:p>
        </p:txBody>
      </p:sp>
      <p:pic>
        <p:nvPicPr>
          <p:cNvPr id="6" name="Imagen 5">
            <a:extLst>
              <a:ext uri="{FF2B5EF4-FFF2-40B4-BE49-F238E27FC236}">
                <a16:creationId xmlns:a16="http://schemas.microsoft.com/office/drawing/2014/main" id="{5CCC5A91-EACA-E840-8217-9D0BBE923C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40279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488734"/>
            <a:ext cx="8929255" cy="893473"/>
          </a:xfrm>
        </p:spPr>
        <p:txBody>
          <a:bodyPr>
            <a:normAutofit/>
          </a:bodyPr>
          <a:lstStyle/>
          <a:p>
            <a:r>
              <a:rPr lang="es-ES_tradnl" sz="5400" dirty="0">
                <a:solidFill>
                  <a:srgbClr val="485E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Contenido</a:t>
            </a:r>
          </a:p>
        </p:txBody>
      </p:sp>
      <p:sp>
        <p:nvSpPr>
          <p:cNvPr id="5" name="Rectángulo 4">
            <a:extLst>
              <a:ext uri="{FF2B5EF4-FFF2-40B4-BE49-F238E27FC236}">
                <a16:creationId xmlns:a16="http://schemas.microsoft.com/office/drawing/2014/main" id="{01F964E6-934F-4FB8-8DE9-06CFBA2F2646}"/>
              </a:ext>
            </a:extLst>
          </p:cNvPr>
          <p:cNvSpPr/>
          <p:nvPr/>
        </p:nvSpPr>
        <p:spPr>
          <a:xfrm>
            <a:off x="1524000" y="1257516"/>
            <a:ext cx="8202214" cy="4832092"/>
          </a:xfrm>
          <a:prstGeom prst="rect">
            <a:avLst/>
          </a:prstGeom>
          <a:noFill/>
        </p:spPr>
        <p:txBody>
          <a:bodyPr wrap="square" lIns="91440" tIns="45720" rIns="91440" bIns="45720">
            <a:spAutoFit/>
          </a:bodyPr>
          <a:lstStyle/>
          <a:p>
            <a:endParaRPr lang="es-ES_tradnl" sz="28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514350" indent="-514350">
              <a:buAutoNum type="arabicPeriod"/>
            </a:pPr>
            <a:r>
              <a:rPr lang="es-ES_tradnl" sz="28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Introducción</a:t>
            </a:r>
          </a:p>
          <a:p>
            <a:pPr marL="514350" indent="-514350">
              <a:buAutoNum type="arabicPeriod"/>
            </a:pPr>
            <a:endPar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514350" indent="-514350">
              <a:buAutoNum type="arabicPeriod"/>
            </a:pPr>
            <a:r>
              <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Sintaxis y su Resaltado</a:t>
            </a:r>
            <a:endParaRPr lang="es-ES_tradnl" sz="28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514350" indent="-514350">
              <a:buAutoNum type="arabicPeriod"/>
            </a:pPr>
            <a:endParaRPr lang="es-ES_tradnl" sz="28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514350" indent="-514350">
              <a:buFontTx/>
              <a:buAutoNum type="arabicPeriod"/>
            </a:pPr>
            <a:r>
              <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Método propuesto y Resultados</a:t>
            </a:r>
          </a:p>
          <a:p>
            <a:pPr marL="514350" indent="-514350">
              <a:buFontTx/>
              <a:buAutoNum type="arabicPeriod"/>
            </a:pPr>
            <a:endPar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514350" indent="-514350">
              <a:buFontTx/>
              <a:buAutoNum type="arabicPeriod"/>
            </a:pPr>
            <a:r>
              <a:rPr lang="es-ES_tradnl" sz="28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Estado del Arte</a:t>
            </a:r>
          </a:p>
          <a:p>
            <a:pPr marL="514350" indent="-514350">
              <a:buFontTx/>
              <a:buAutoNum type="arabicPeriod"/>
            </a:pPr>
            <a:endParaRPr lang="es-ES_tradnl" sz="28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514350" indent="-514350">
              <a:buFontTx/>
              <a:buAutoNum type="arabicPeriod"/>
            </a:pPr>
            <a:r>
              <a:rPr lang="es-ES_tradnl" sz="28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Conclusiones y Trabajo Futuro</a:t>
            </a:r>
            <a:endPar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s-ES_tradnl" sz="28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9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488734"/>
            <a:ext cx="8929255" cy="893473"/>
          </a:xfrm>
        </p:spPr>
        <p:txBody>
          <a:bodyPr>
            <a:normAutofit/>
          </a:bodyPr>
          <a:lstStyle/>
          <a:p>
            <a:r>
              <a:rPr lang="es-ES_tradnl" sz="5400" dirty="0">
                <a:solidFill>
                  <a:srgbClr val="485E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Introducción</a:t>
            </a:r>
          </a:p>
        </p:txBody>
      </p:sp>
      <p:sp>
        <p:nvSpPr>
          <p:cNvPr id="5" name="Rectángulo 4">
            <a:extLst>
              <a:ext uri="{FF2B5EF4-FFF2-40B4-BE49-F238E27FC236}">
                <a16:creationId xmlns:a16="http://schemas.microsoft.com/office/drawing/2014/main" id="{01F964E6-934F-4FB8-8DE9-06CFBA2F2646}"/>
              </a:ext>
            </a:extLst>
          </p:cNvPr>
          <p:cNvSpPr/>
          <p:nvPr/>
        </p:nvSpPr>
        <p:spPr>
          <a:xfrm>
            <a:off x="1300595" y="1874728"/>
            <a:ext cx="9590809" cy="3108543"/>
          </a:xfrm>
          <a:prstGeom prst="rect">
            <a:avLst/>
          </a:prstGeom>
          <a:noFill/>
        </p:spPr>
        <p:txBody>
          <a:bodyPr wrap="square" lIns="91440" tIns="45720" rIns="91440" bIns="45720">
            <a:spAutoFit/>
          </a:bodyPr>
          <a:lstStyle/>
          <a:p>
            <a:pPr algn="just"/>
            <a:r>
              <a:rPr lang="es-ES_tradnl" sz="28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 implementación realizada en este proyecto permite afianzar los conocimientos adquiridos durante el curso, en especial aquellos que a nuestra consideración son fundamentales para abordar el propósito del autómata, que es el de resaltar la sintaxis de un lenguaje de programación, permitiendo abarcar ciertos patrones de caracteres, como números, variables, cadenas de textos, palabras reservadas, entre otros.</a:t>
            </a:r>
          </a:p>
        </p:txBody>
      </p:sp>
    </p:spTree>
    <p:extLst>
      <p:ext uri="{BB962C8B-B14F-4D97-AF65-F5344CB8AC3E}">
        <p14:creationId xmlns:p14="http://schemas.microsoft.com/office/powerpoint/2010/main" val="2943432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488734"/>
            <a:ext cx="8929255" cy="893473"/>
          </a:xfrm>
        </p:spPr>
        <p:txBody>
          <a:bodyPr>
            <a:normAutofit/>
          </a:bodyPr>
          <a:lstStyle/>
          <a:p>
            <a:r>
              <a:rPr lang="es-ES_tradnl" sz="5400" dirty="0">
                <a:solidFill>
                  <a:srgbClr val="485E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Sintaxis</a:t>
            </a:r>
          </a:p>
        </p:txBody>
      </p:sp>
      <p:sp>
        <p:nvSpPr>
          <p:cNvPr id="5" name="Rectángulo 4">
            <a:extLst>
              <a:ext uri="{FF2B5EF4-FFF2-40B4-BE49-F238E27FC236}">
                <a16:creationId xmlns:a16="http://schemas.microsoft.com/office/drawing/2014/main" id="{01F964E6-934F-4FB8-8DE9-06CFBA2F2646}"/>
              </a:ext>
            </a:extLst>
          </p:cNvPr>
          <p:cNvSpPr/>
          <p:nvPr/>
        </p:nvSpPr>
        <p:spPr>
          <a:xfrm>
            <a:off x="1246909" y="1493355"/>
            <a:ext cx="9698182" cy="3539430"/>
          </a:xfrm>
          <a:prstGeom prst="rect">
            <a:avLst/>
          </a:prstGeom>
          <a:noFill/>
        </p:spPr>
        <p:txBody>
          <a:bodyPr wrap="square" lIns="91440" tIns="45720" rIns="91440" bIns="45720">
            <a:spAutoFit/>
          </a:bodyPr>
          <a:lstStyle/>
          <a:p>
            <a:pPr algn="just"/>
            <a:r>
              <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Es una parte de la gramática que estudia cómo se combinan las palabras y los grupos que forman para crear significados, proviene del griego </a:t>
            </a:r>
            <a:r>
              <a:rPr lang="es-ES_tradnl" sz="28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sin</a:t>
            </a:r>
            <a:r>
              <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(con) y </a:t>
            </a:r>
            <a:r>
              <a:rPr lang="es-ES_tradnl" sz="2800"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taxis </a:t>
            </a:r>
            <a:r>
              <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(orden). </a:t>
            </a:r>
          </a:p>
          <a:p>
            <a:pPr algn="just"/>
            <a:endPar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r>
              <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 informática es el conjunto de reglas que definen las secuencias correctas de los elementos de un lenguaje de programación.</a:t>
            </a:r>
          </a:p>
          <a:p>
            <a:pPr algn="just"/>
            <a:endPar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026" name="Picture 2" descr="Morfología y sintaxis">
            <a:extLst>
              <a:ext uri="{FF2B5EF4-FFF2-40B4-BE49-F238E27FC236}">
                <a16:creationId xmlns:a16="http://schemas.microsoft.com/office/drawing/2014/main" id="{0650AF37-EC17-45AA-B870-2C5C9FA76AF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70" b="98830" l="2712" r="94576">
                        <a14:foregroundMark x1="26102" y1="9357" x2="39661" y2="9942"/>
                        <a14:foregroundMark x1="8136" y1="71345" x2="13220" y2="92982"/>
                        <a14:foregroundMark x1="14576" y1="67251" x2="3729" y2="89474"/>
                        <a14:foregroundMark x1="3729" y1="89474" x2="26441" y2="97076"/>
                        <a14:foregroundMark x1="26441" y1="97076" x2="21356" y2="88889"/>
                        <a14:foregroundMark x1="87119" y1="43275" x2="95593" y2="78947"/>
                        <a14:foregroundMark x1="95593" y1="78947" x2="93898" y2="99415"/>
                        <a14:foregroundMark x1="10508" y1="74269" x2="2712" y2="94152"/>
                        <a14:foregroundMark x1="73898" y1="46784" x2="73898" y2="46784"/>
                        <a14:foregroundMark x1="52203" y1="84795" x2="54576" y2="92398"/>
                        <a14:foregroundMark x1="57966" y1="92398" x2="57966" y2="99415"/>
                        <a14:foregroundMark x1="32881" y1="15205" x2="34576" y2="1170"/>
                      </a14:backgroundRemoval>
                    </a14:imgEffect>
                  </a14:imgLayer>
                </a14:imgProps>
              </a:ext>
              <a:ext uri="{28A0092B-C50C-407E-A947-70E740481C1C}">
                <a14:useLocalDpi xmlns:a14="http://schemas.microsoft.com/office/drawing/2010/main" val="0"/>
              </a:ext>
            </a:extLst>
          </a:blip>
          <a:srcRect/>
          <a:stretch>
            <a:fillRect/>
          </a:stretch>
        </p:blipFill>
        <p:spPr bwMode="auto">
          <a:xfrm>
            <a:off x="4691062" y="4380923"/>
            <a:ext cx="2809875" cy="1628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3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488734"/>
            <a:ext cx="8929255" cy="893473"/>
          </a:xfrm>
        </p:spPr>
        <p:txBody>
          <a:bodyPr>
            <a:normAutofit/>
          </a:bodyPr>
          <a:lstStyle/>
          <a:p>
            <a:r>
              <a:rPr lang="es-ES_tradnl" sz="5400" dirty="0">
                <a:solidFill>
                  <a:srgbClr val="485E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Resaltado de la Sintaxis</a:t>
            </a:r>
          </a:p>
        </p:txBody>
      </p:sp>
      <p:sp>
        <p:nvSpPr>
          <p:cNvPr id="5" name="Rectángulo 4">
            <a:extLst>
              <a:ext uri="{FF2B5EF4-FFF2-40B4-BE49-F238E27FC236}">
                <a16:creationId xmlns:a16="http://schemas.microsoft.com/office/drawing/2014/main" id="{01F964E6-934F-4FB8-8DE9-06CFBA2F2646}"/>
              </a:ext>
            </a:extLst>
          </p:cNvPr>
          <p:cNvSpPr/>
          <p:nvPr/>
        </p:nvSpPr>
        <p:spPr>
          <a:xfrm>
            <a:off x="1246909" y="1662689"/>
            <a:ext cx="9698182" cy="2246769"/>
          </a:xfrm>
          <a:prstGeom prst="rect">
            <a:avLst/>
          </a:prstGeom>
          <a:noFill/>
        </p:spPr>
        <p:txBody>
          <a:bodyPr wrap="square" lIns="91440" tIns="45720" rIns="91440" bIns="45720">
            <a:spAutoFit/>
          </a:bodyPr>
          <a:lstStyle/>
          <a:p>
            <a:pPr algn="just"/>
            <a:r>
              <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El resaltado de la </a:t>
            </a:r>
            <a:r>
              <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sintaxis es conocida como una característica de los editores de texto los cuales se utilizan para lenguajes de programación, al implementar dicha función es posible mostrar texto, en especial código fuente en diferentes colores.</a:t>
            </a:r>
          </a:p>
          <a:p>
            <a:pPr algn="just"/>
            <a:endPar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026" name="Picture 2" descr="Siluetas De Diferentes Colores De Personas Comunicándose Por Encima Del  Blanco Foto de archivo - Imagen de ideas, ocasional: 166398464">
            <a:extLst>
              <a:ext uri="{FF2B5EF4-FFF2-40B4-BE49-F238E27FC236}">
                <a16:creationId xmlns:a16="http://schemas.microsoft.com/office/drawing/2014/main" id="{0EF9A071-FC68-456E-9B7A-1C8E8E2B45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696" b="96377" l="1099" r="98077">
                        <a14:foregroundMark x1="6593" y1="46377" x2="7143" y2="86957"/>
                        <a14:foregroundMark x1="7143" y1="86957" x2="30220" y2="97101"/>
                        <a14:foregroundMark x1="30220" y1="97101" x2="55495" y2="92754"/>
                        <a14:foregroundMark x1="55495" y1="92754" x2="74725" y2="92754"/>
                        <a14:foregroundMark x1="74725" y1="92754" x2="89011" y2="92029"/>
                        <a14:foregroundMark x1="87082" y1="63526" x2="86264" y2="51449"/>
                        <a14:foregroundMark x1="89011" y1="92029" x2="87392" y2="68116"/>
                        <a14:foregroundMark x1="86264" y1="51449" x2="86538" y2="41304"/>
                        <a14:foregroundMark x1="92308" y1="44928" x2="92308" y2="44928"/>
                        <a14:foregroundMark x1="10440" y1="41304" x2="5769" y2="91304"/>
                        <a14:foregroundMark x1="92033" y1="43478" x2="98077" y2="91304"/>
                        <a14:foregroundMark x1="10989" y1="49275" x2="5220" y2="89130"/>
                        <a14:foregroundMark x1="5220" y1="89130" x2="1099" y2="96377"/>
                        <a14:foregroundMark x1="7692" y1="41304" x2="11264" y2="47101"/>
                        <a14:foregroundMark x1="9066" y1="34783" x2="13736" y2="39130"/>
                        <a14:backgroundMark x1="87088" y1="68116" x2="87088" y2="68116"/>
                        <a14:backgroundMark x1="87637" y1="63768" x2="87637" y2="63768"/>
                        <a14:backgroundMark x1="87637" y1="63768" x2="87363" y2="68116"/>
                      </a14:backgroundRemoval>
                    </a14:imgEffect>
                  </a14:imgLayer>
                </a14:imgProps>
              </a:ext>
              <a:ext uri="{28A0092B-C50C-407E-A947-70E740481C1C}">
                <a14:useLocalDpi xmlns:a14="http://schemas.microsoft.com/office/drawing/2010/main" val="0"/>
              </a:ext>
            </a:extLst>
          </a:blip>
          <a:srcRect/>
          <a:stretch>
            <a:fillRect/>
          </a:stretch>
        </p:blipFill>
        <p:spPr bwMode="auto">
          <a:xfrm>
            <a:off x="6953458" y="4086225"/>
            <a:ext cx="3689629" cy="139881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82 ideas de Dibujos y moldes | disenos de unas, hades disney, moldes">
            <a:extLst>
              <a:ext uri="{FF2B5EF4-FFF2-40B4-BE49-F238E27FC236}">
                <a16:creationId xmlns:a16="http://schemas.microsoft.com/office/drawing/2014/main" id="{9E2A39FB-EC92-46A2-B3BA-12136769606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560" b="98706" l="3376" r="96624">
                        <a14:foregroundMark x1="16456" y1="8738" x2="11181" y2="35922"/>
                        <a14:foregroundMark x1="11181" y1="35922" x2="27848" y2="26537"/>
                        <a14:foregroundMark x1="27848" y1="26537" x2="28270" y2="74110"/>
                        <a14:foregroundMark x1="16245" y1="29773" x2="17300" y2="66667"/>
                        <a14:foregroundMark x1="10549" y1="26861" x2="4641" y2="39806"/>
                        <a14:foregroundMark x1="87342" y1="18447" x2="90928" y2="60194"/>
                        <a14:foregroundMark x1="84810" y1="8414" x2="84599" y2="3560"/>
                        <a14:foregroundMark x1="91561" y1="20388" x2="97257" y2="29773"/>
                        <a14:foregroundMark x1="83755" y1="90291" x2="81224" y2="94498"/>
                        <a14:foregroundMark x1="11392" y1="87702" x2="8650" y2="92880"/>
                        <a14:foregroundMark x1="19831" y1="92880" x2="22996" y2="97735"/>
                        <a14:foregroundMark x1="73840" y1="98706" x2="73840" y2="98706"/>
                        <a14:foregroundMark x1="43249" y1="3560" x2="43249" y2="3560"/>
                        <a14:backgroundMark x1="35654" y1="26537" x2="35654" y2="26537"/>
                        <a14:backgroundMark x1="33966" y1="36246" x2="33966" y2="36246"/>
                        <a14:backgroundMark x1="51688" y1="35275" x2="51688" y2="35275"/>
                      </a14:backgroundRemoval>
                    </a14:imgEffect>
                  </a14:imgLayer>
                </a14:imgProps>
              </a:ext>
              <a:ext uri="{28A0092B-C50C-407E-A947-70E740481C1C}">
                <a14:useLocalDpi xmlns:a14="http://schemas.microsoft.com/office/drawing/2010/main" val="0"/>
              </a:ext>
            </a:extLst>
          </a:blip>
          <a:srcRect/>
          <a:stretch>
            <a:fillRect/>
          </a:stretch>
        </p:blipFill>
        <p:spPr bwMode="auto">
          <a:xfrm>
            <a:off x="2384915" y="3909458"/>
            <a:ext cx="2853628" cy="186027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671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074" name="Picture 2" descr="Cómo es la sintaxis básica de Python? 🐍 | EDteam">
            <a:extLst>
              <a:ext uri="{FF2B5EF4-FFF2-40B4-BE49-F238E27FC236}">
                <a16:creationId xmlns:a16="http://schemas.microsoft.com/office/drawing/2014/main" id="{3F9FFF60-0773-40F4-91AB-E70680C9C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774" y="526774"/>
            <a:ext cx="5804452" cy="580445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409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488734"/>
            <a:ext cx="8929255" cy="893473"/>
          </a:xfrm>
        </p:spPr>
        <p:txBody>
          <a:bodyPr>
            <a:normAutofit/>
          </a:bodyPr>
          <a:lstStyle/>
          <a:p>
            <a:r>
              <a:rPr lang="es-ES_tradnl" sz="5400" dirty="0">
                <a:solidFill>
                  <a:srgbClr val="485E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Método Propuesto</a:t>
            </a:r>
          </a:p>
        </p:txBody>
      </p:sp>
      <p:sp>
        <p:nvSpPr>
          <p:cNvPr id="5" name="Rectángulo 4">
            <a:extLst>
              <a:ext uri="{FF2B5EF4-FFF2-40B4-BE49-F238E27FC236}">
                <a16:creationId xmlns:a16="http://schemas.microsoft.com/office/drawing/2014/main" id="{01F964E6-934F-4FB8-8DE9-06CFBA2F2646}"/>
              </a:ext>
            </a:extLst>
          </p:cNvPr>
          <p:cNvSpPr/>
          <p:nvPr/>
        </p:nvSpPr>
        <p:spPr>
          <a:xfrm>
            <a:off x="1246909" y="1662689"/>
            <a:ext cx="9698182" cy="1815882"/>
          </a:xfrm>
          <a:prstGeom prst="rect">
            <a:avLst/>
          </a:prstGeom>
          <a:noFill/>
        </p:spPr>
        <p:txBody>
          <a:bodyPr wrap="square" lIns="91440" tIns="45720" rIns="91440" bIns="45720" anchor="ctr">
            <a:spAutoFit/>
          </a:bodyPr>
          <a:lstStyle/>
          <a:p>
            <a:pPr algn="just"/>
            <a:r>
              <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través de los diferentes tipos de autómatas vistos, vamos a abordar los AFN-</a:t>
            </a:r>
            <a:r>
              <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Symbol" panose="05050102010706020507" pitchFamily="18" charset="2"/>
              </a:rPr>
              <a:t> y la conversión de autómatas AFD a </a:t>
            </a:r>
            <a:r>
              <a:rPr lang="es-ES_tradnl"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Symbol" panose="05050102010706020507" pitchFamily="18" charset="2"/>
              </a:rPr>
              <a:t>AFN</a:t>
            </a:r>
            <a:r>
              <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Symbol" panose="05050102010706020507" pitchFamily="18" charset="2"/>
              </a:rPr>
              <a:t>, debido a que nos facilitan la implementación por medio de su funcionamiento para obtener nuestro objetivo.</a:t>
            </a:r>
            <a:endPar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364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488734"/>
            <a:ext cx="8929255" cy="893473"/>
          </a:xfrm>
        </p:spPr>
        <p:txBody>
          <a:bodyPr>
            <a:normAutofit/>
          </a:bodyPr>
          <a:lstStyle/>
          <a:p>
            <a:r>
              <a:rPr lang="es-ES_tradnl" sz="5400" dirty="0">
                <a:solidFill>
                  <a:srgbClr val="485E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Método Propuesto</a:t>
            </a:r>
          </a:p>
        </p:txBody>
      </p:sp>
      <p:sp>
        <p:nvSpPr>
          <p:cNvPr id="5" name="Rectángulo 4">
            <a:extLst>
              <a:ext uri="{FF2B5EF4-FFF2-40B4-BE49-F238E27FC236}">
                <a16:creationId xmlns:a16="http://schemas.microsoft.com/office/drawing/2014/main" id="{01F964E6-934F-4FB8-8DE9-06CFBA2F2646}"/>
              </a:ext>
            </a:extLst>
          </p:cNvPr>
          <p:cNvSpPr/>
          <p:nvPr/>
        </p:nvSpPr>
        <p:spPr>
          <a:xfrm>
            <a:off x="1246909" y="2090172"/>
            <a:ext cx="9698182" cy="2677656"/>
          </a:xfrm>
          <a:prstGeom prst="rect">
            <a:avLst/>
          </a:prstGeom>
          <a:noFill/>
        </p:spPr>
        <p:txBody>
          <a:bodyPr wrap="square" lIns="91440" tIns="45720" rIns="91440" bIns="45720">
            <a:spAutoFit/>
          </a:bodyPr>
          <a:lstStyle/>
          <a:p>
            <a:pPr algn="just"/>
            <a:r>
              <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Para este pr</a:t>
            </a:r>
            <a:r>
              <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oyecto, se plantea un autómata con las siguientes características:</a:t>
            </a:r>
          </a:p>
          <a:p>
            <a:pPr marL="457200" indent="-457200" algn="just">
              <a:buFont typeface="Arial" panose="020B0604020202020204" pitchFamily="34" charset="0"/>
              <a:buChar char="•"/>
            </a:pPr>
            <a:r>
              <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Implementación de diccionarios</a:t>
            </a:r>
          </a:p>
          <a:p>
            <a:pPr marL="457200" indent="-457200" algn="just">
              <a:buFont typeface="Arial" panose="020B0604020202020204" pitchFamily="34" charset="0"/>
              <a:buChar char="•"/>
            </a:pPr>
            <a:r>
              <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Abstracción de los valores de entrada</a:t>
            </a:r>
          </a:p>
          <a:p>
            <a:pPr marL="457200" indent="-457200" algn="just">
              <a:buFont typeface="Arial" panose="020B0604020202020204" pitchFamily="34" charset="0"/>
              <a:buChar char="•"/>
            </a:pPr>
            <a:r>
              <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Simplicidad del autómata</a:t>
            </a:r>
          </a:p>
          <a:p>
            <a:pPr marL="457200" indent="-457200" algn="just">
              <a:buFont typeface="Arial" panose="020B0604020202020204" pitchFamily="34" charset="0"/>
              <a:buChar char="•"/>
            </a:pPr>
            <a:r>
              <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Uso de transiciones épsilon para mayor flexibilidad</a:t>
            </a:r>
          </a:p>
        </p:txBody>
      </p:sp>
    </p:spTree>
    <p:extLst>
      <p:ext uri="{BB962C8B-B14F-4D97-AF65-F5344CB8AC3E}">
        <p14:creationId xmlns:p14="http://schemas.microsoft.com/office/powerpoint/2010/main" val="347520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488734"/>
            <a:ext cx="8929255" cy="893473"/>
          </a:xfrm>
        </p:spPr>
        <p:txBody>
          <a:bodyPr>
            <a:normAutofit/>
          </a:bodyPr>
          <a:lstStyle/>
          <a:p>
            <a:r>
              <a:rPr lang="es-ES_tradnl" sz="5400" dirty="0">
                <a:solidFill>
                  <a:srgbClr val="485E2B"/>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Método Propuesto</a:t>
            </a:r>
          </a:p>
        </p:txBody>
      </p:sp>
      <p:sp>
        <p:nvSpPr>
          <p:cNvPr id="5" name="Rectángulo 4">
            <a:extLst>
              <a:ext uri="{FF2B5EF4-FFF2-40B4-BE49-F238E27FC236}">
                <a16:creationId xmlns:a16="http://schemas.microsoft.com/office/drawing/2014/main" id="{01F964E6-934F-4FB8-8DE9-06CFBA2F2646}"/>
              </a:ext>
            </a:extLst>
          </p:cNvPr>
          <p:cNvSpPr/>
          <p:nvPr/>
        </p:nvSpPr>
        <p:spPr>
          <a:xfrm>
            <a:off x="1246909" y="1662689"/>
            <a:ext cx="9698182" cy="523220"/>
          </a:xfrm>
          <a:prstGeom prst="rect">
            <a:avLst/>
          </a:prstGeom>
          <a:noFill/>
        </p:spPr>
        <p:txBody>
          <a:bodyPr wrap="square" lIns="91440" tIns="45720" rIns="91440" bIns="45720">
            <a:spAutoFit/>
          </a:bodyPr>
          <a:lstStyle/>
          <a:p>
            <a:pPr algn="just"/>
            <a:r>
              <a:rPr lang="es-ES_tradnl"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Proceso de abstracción ilustrado</a:t>
            </a:r>
            <a:endParaRPr lang="es-ES_tradnl"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9A913B08-1DBA-4D27-AE94-F90080A299A0}"/>
              </a:ext>
            </a:extLst>
          </p:cNvPr>
          <p:cNvPicPr>
            <a:picLocks noChangeAspect="1"/>
          </p:cNvPicPr>
          <p:nvPr/>
        </p:nvPicPr>
        <p:blipFill>
          <a:blip r:embed="rId3"/>
          <a:stretch>
            <a:fillRect/>
          </a:stretch>
        </p:blipFill>
        <p:spPr>
          <a:xfrm>
            <a:off x="1180263" y="2467169"/>
            <a:ext cx="5161553" cy="2728142"/>
          </a:xfrm>
          <a:prstGeom prst="rect">
            <a:avLst/>
          </a:prstGeom>
          <a:effectLst>
            <a:outerShdw blurRad="50800" dist="38100" dir="5400000" algn="t" rotWithShape="0">
              <a:prstClr val="black">
                <a:alpha val="40000"/>
              </a:prstClr>
            </a:outerShdw>
          </a:effectLst>
        </p:spPr>
      </p:pic>
      <p:pic>
        <p:nvPicPr>
          <p:cNvPr id="7" name="Imagen 6">
            <a:extLst>
              <a:ext uri="{FF2B5EF4-FFF2-40B4-BE49-F238E27FC236}">
                <a16:creationId xmlns:a16="http://schemas.microsoft.com/office/drawing/2014/main" id="{7F17C05C-566F-4C29-B26D-31C5A2578622}"/>
              </a:ext>
            </a:extLst>
          </p:cNvPr>
          <p:cNvPicPr>
            <a:picLocks noChangeAspect="1"/>
          </p:cNvPicPr>
          <p:nvPr/>
        </p:nvPicPr>
        <p:blipFill>
          <a:blip r:embed="rId4"/>
          <a:stretch>
            <a:fillRect/>
          </a:stretch>
        </p:blipFill>
        <p:spPr>
          <a:xfrm>
            <a:off x="5700409" y="3308021"/>
            <a:ext cx="5244682" cy="2728141"/>
          </a:xfrm>
          <a:prstGeom prst="rect">
            <a:avLst/>
          </a:prstGeom>
          <a:effectLst>
            <a:outerShdw blurRad="50800" dist="38100" dir="5400000" algn="t" rotWithShape="0">
              <a:prstClr val="black">
                <a:alpha val="40000"/>
              </a:prstClr>
            </a:outerShdw>
          </a:effectLst>
        </p:spPr>
      </p:pic>
      <p:sp>
        <p:nvSpPr>
          <p:cNvPr id="8" name="Flecha: curvada hacia abajo 7">
            <a:extLst>
              <a:ext uri="{FF2B5EF4-FFF2-40B4-BE49-F238E27FC236}">
                <a16:creationId xmlns:a16="http://schemas.microsoft.com/office/drawing/2014/main" id="{693AE121-2049-4F0D-B015-31C0677160F0}"/>
              </a:ext>
            </a:extLst>
          </p:cNvPr>
          <p:cNvSpPr/>
          <p:nvPr/>
        </p:nvSpPr>
        <p:spPr>
          <a:xfrm>
            <a:off x="4160797" y="2185908"/>
            <a:ext cx="5473148" cy="1710231"/>
          </a:xfrm>
          <a:prstGeom prst="curvedDownArrow">
            <a:avLst>
              <a:gd name="adj1" fmla="val 25796"/>
              <a:gd name="adj2" fmla="val 62337"/>
              <a:gd name="adj3" fmla="val 44233"/>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9" name="Imagen 8">
            <a:extLst>
              <a:ext uri="{FF2B5EF4-FFF2-40B4-BE49-F238E27FC236}">
                <a16:creationId xmlns:a16="http://schemas.microsoft.com/office/drawing/2014/main" id="{FEF93822-D278-4936-B55F-28CC122B913C}"/>
              </a:ext>
            </a:extLst>
          </p:cNvPr>
          <p:cNvPicPr>
            <a:picLocks noChangeAspect="1"/>
          </p:cNvPicPr>
          <p:nvPr/>
        </p:nvPicPr>
        <p:blipFill rotWithShape="1">
          <a:blip r:embed="rId3"/>
          <a:srcRect l="29246" t="13519" r="15040" b="17268"/>
          <a:stretch/>
        </p:blipFill>
        <p:spPr>
          <a:xfrm>
            <a:off x="2689807" y="2835965"/>
            <a:ext cx="2875722" cy="1888194"/>
          </a:xfrm>
          <a:prstGeom prst="rect">
            <a:avLst/>
          </a:prstGeom>
          <a:ln>
            <a:noFill/>
          </a:ln>
          <a:effectLst>
            <a:softEdge rad="112500"/>
          </a:effectLst>
        </p:spPr>
      </p:pic>
    </p:spTree>
    <p:extLst>
      <p:ext uri="{BB962C8B-B14F-4D97-AF65-F5344CB8AC3E}">
        <p14:creationId xmlns:p14="http://schemas.microsoft.com/office/powerpoint/2010/main" val="372899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431</TotalTime>
  <Words>596</Words>
  <Application>Microsoft Office PowerPoint</Application>
  <PresentationFormat>Panorámica</PresentationFormat>
  <Paragraphs>57</Paragraphs>
  <Slides>14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Arial</vt:lpstr>
      <vt:lpstr>Calibri</vt:lpstr>
      <vt:lpstr>Calibri Light</vt:lpstr>
      <vt:lpstr>Times New Roman</vt:lpstr>
      <vt:lpstr>Wingdings</vt:lpstr>
      <vt:lpstr>Tema de Office</vt:lpstr>
      <vt:lpstr>Presentación de PowerPoint</vt:lpstr>
      <vt:lpstr>Contenido</vt:lpstr>
      <vt:lpstr>Introducción</vt:lpstr>
      <vt:lpstr>Sintaxis</vt:lpstr>
      <vt:lpstr>Resaltado de la Sintaxis</vt:lpstr>
      <vt:lpstr>Presentación de PowerPoint</vt:lpstr>
      <vt:lpstr>Método Propuesto</vt:lpstr>
      <vt:lpstr>Método Propuesto</vt:lpstr>
      <vt:lpstr>Método Propuesto</vt:lpstr>
      <vt:lpstr>Resultados</vt:lpstr>
      <vt:lpstr>Estado del Arte</vt:lpstr>
      <vt:lpstr>Conclusiones y Trabajo Futuro</vt:lpstr>
      <vt:lpstr>Conclusiones y Trabajo Futuro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MARCOS NITOLA</cp:lastModifiedBy>
  <cp:revision>24</cp:revision>
  <dcterms:created xsi:type="dcterms:W3CDTF">2019-03-06T15:22:16Z</dcterms:created>
  <dcterms:modified xsi:type="dcterms:W3CDTF">2022-03-18T05:44:45Z</dcterms:modified>
</cp:coreProperties>
</file>